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3" r:id="rId7"/>
    <p:sldId id="261" r:id="rId8"/>
    <p:sldId id="264" r:id="rId9"/>
    <p:sldId id="266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5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10162-ED59-4854-A88D-60231D2E17BA}" type="datetimeFigureOut">
              <a:rPr lang="ru-RU" smtClean="0"/>
              <a:t>22.01.2022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48C46-499C-4FA1-ACC1-F95D6CB5A4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17486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10162-ED59-4854-A88D-60231D2E17BA}" type="datetimeFigureOut">
              <a:rPr lang="ru-RU" smtClean="0"/>
              <a:t>22.01.2022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48C46-499C-4FA1-ACC1-F95D6CB5A4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2650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10162-ED59-4854-A88D-60231D2E17BA}" type="datetimeFigureOut">
              <a:rPr lang="ru-RU" smtClean="0"/>
              <a:t>22.01.2022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48C46-499C-4FA1-ACC1-F95D6CB5A4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8761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10162-ED59-4854-A88D-60231D2E17BA}" type="datetimeFigureOut">
              <a:rPr lang="ru-RU" smtClean="0"/>
              <a:t>22.01.2022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48C46-499C-4FA1-ACC1-F95D6CB5A4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315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10162-ED59-4854-A88D-60231D2E17BA}" type="datetimeFigureOut">
              <a:rPr lang="ru-RU" smtClean="0"/>
              <a:t>22.01.2022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48C46-499C-4FA1-ACC1-F95D6CB5A4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69497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10162-ED59-4854-A88D-60231D2E17BA}" type="datetimeFigureOut">
              <a:rPr lang="ru-RU" smtClean="0"/>
              <a:t>22.01.2022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48C46-499C-4FA1-ACC1-F95D6CB5A4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2777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10162-ED59-4854-A88D-60231D2E17BA}" type="datetimeFigureOut">
              <a:rPr lang="ru-RU" smtClean="0"/>
              <a:t>22.01.2022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48C46-499C-4FA1-ACC1-F95D6CB5A4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75489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10162-ED59-4854-A88D-60231D2E17BA}" type="datetimeFigureOut">
              <a:rPr lang="ru-RU" smtClean="0"/>
              <a:t>22.01.2022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48C46-499C-4FA1-ACC1-F95D6CB5A4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79384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10162-ED59-4854-A88D-60231D2E17BA}" type="datetimeFigureOut">
              <a:rPr lang="ru-RU" smtClean="0"/>
              <a:t>22.01.2022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48C46-499C-4FA1-ACC1-F95D6CB5A4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25860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10162-ED59-4854-A88D-60231D2E17BA}" type="datetimeFigureOut">
              <a:rPr lang="ru-RU" smtClean="0"/>
              <a:t>22.01.2022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48C46-499C-4FA1-ACC1-F95D6CB5A4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6681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10162-ED59-4854-A88D-60231D2E17BA}" type="datetimeFigureOut">
              <a:rPr lang="ru-RU" smtClean="0"/>
              <a:t>22.01.2022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48C46-499C-4FA1-ACC1-F95D6CB5A4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0782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910162-ED59-4854-A88D-60231D2E17BA}" type="datetimeFigureOut">
              <a:rPr lang="ru-RU" smtClean="0"/>
              <a:t>22.01.2022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648C46-499C-4FA1-ACC1-F95D6CB5A4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2217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«Методы и приёмы формирования читательской грамотности на уроках истории и обществознания»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83768" y="5229200"/>
            <a:ext cx="6400800" cy="985664"/>
          </a:xfrm>
        </p:spPr>
        <p:txBody>
          <a:bodyPr>
            <a:normAutofit fontScale="70000" lnSpcReduction="20000"/>
          </a:bodyPr>
          <a:lstStyle/>
          <a:p>
            <a:r>
              <a:rPr lang="ru-RU" dirty="0" err="1" smtClean="0"/>
              <a:t>Опалихина</a:t>
            </a:r>
            <a:r>
              <a:rPr lang="ru-RU" dirty="0" smtClean="0"/>
              <a:t> Ирина Александровна </a:t>
            </a:r>
          </a:p>
          <a:p>
            <a:r>
              <a:rPr lang="ru-RU" dirty="0"/>
              <a:t>у</a:t>
            </a:r>
            <a:r>
              <a:rPr lang="ru-RU" dirty="0" smtClean="0"/>
              <a:t>читель истории и обществознания МБОУ «</a:t>
            </a:r>
            <a:r>
              <a:rPr lang="ru-RU" dirty="0" err="1" smtClean="0"/>
              <a:t>Тотемская</a:t>
            </a:r>
            <a:r>
              <a:rPr lang="ru-RU" dirty="0" smtClean="0"/>
              <a:t> СОШШ №1»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67124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357188"/>
            <a:ext cx="8458200" cy="614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17397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58320"/>
            <a:ext cx="8136904" cy="5375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Статистическая таблица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456176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0688"/>
            <a:ext cx="8599813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78518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404664"/>
            <a:ext cx="8435280" cy="5721499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sz="2600" dirty="0" smtClean="0"/>
              <a:t>Ученые опросили около тысячи женатых людей и выяснили долю некоторых видов расходов в бюджете семей. Результаты опроса приведены на гистограмме.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</a:t>
            </a:r>
          </a:p>
          <a:p>
            <a:endParaRPr lang="ru-RU" dirty="0" smtClean="0"/>
          </a:p>
          <a:p>
            <a:r>
              <a:rPr lang="ru-RU" sz="3000" dirty="0" smtClean="0"/>
              <a:t>Какие расходы наиболее значительны в бюджете опрошенных семей? Предположите, почему именно эти расходы могут преобладать в семейном бюджете (выскажите не менее двух предположений).</a:t>
            </a:r>
            <a:endParaRPr lang="ru-RU" sz="30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84784"/>
            <a:ext cx="6284599" cy="2380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45126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Все три задания, представленные в примере 6, выполняются без привлечения  </a:t>
            </a:r>
            <a:r>
              <a:rPr lang="ru-RU" dirty="0" err="1" smtClean="0"/>
              <a:t>внетекстовых</a:t>
            </a:r>
            <a:r>
              <a:rPr lang="ru-RU" dirty="0" smtClean="0"/>
              <a:t> знаний, на основе анализа таблицы и диаграммы, и позволяют эффективно проверить умение школьников  работать с таблицей и диаграммой, которое  является составной частью читательской  грамотности.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85755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dirty="0" smtClean="0"/>
              <a:t>Работа с логической схемой </a:t>
            </a:r>
            <a:endParaRPr lang="ru-RU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908720"/>
            <a:ext cx="7604045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5589240"/>
            <a:ext cx="7704856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Для выполнения данного задания необходимо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/>
              <a:t> уметь читать логическую схему,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/>
              <a:t>знать учебный материал. </a:t>
            </a:r>
            <a:endParaRPr lang="ru-RU" sz="2400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252707"/>
            <a:ext cx="6084168" cy="2336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90380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Иллюстрация + текст </a:t>
            </a:r>
            <a:endParaRPr lang="ru-RU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00808"/>
            <a:ext cx="7348488" cy="493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63491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884"/>
          <a:stretch/>
        </p:blipFill>
        <p:spPr bwMode="auto">
          <a:xfrm>
            <a:off x="179512" y="88037"/>
            <a:ext cx="8357363" cy="676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29088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648200" y="476672"/>
            <a:ext cx="4038600" cy="5649491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Для иллюстрации какой формы (вида) деятельности может быть использовано изображение женщины в маске? </a:t>
            </a:r>
          </a:p>
          <a:p>
            <a:r>
              <a:rPr lang="ru-RU" dirty="0" smtClean="0"/>
              <a:t>Объясните, в чём состоит сущность данной формы (вида) деятельности. </a:t>
            </a:r>
          </a:p>
          <a:p>
            <a:r>
              <a:rPr lang="ru-RU" dirty="0" smtClean="0"/>
              <a:t> Как Вы думаете, какие качества необходимы женщине, изображённой на фотографии, для того чтобы её деятельность была успешной?</a:t>
            </a:r>
            <a:endParaRPr lang="ru-RU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781" y="404664"/>
            <a:ext cx="4000500" cy="256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79512" y="3501008"/>
            <a:ext cx="28803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Задание на интерпретацию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и толкование (понимание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текста)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5949280"/>
            <a:ext cx="2736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Задание на осмысление и 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оценивание содержания</a:t>
            </a:r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10" name="Прямая со стрелкой 9"/>
          <p:cNvCxnSpPr>
            <a:stCxn id="8" idx="3"/>
          </p:cNvCxnSpPr>
          <p:nvPr/>
        </p:nvCxnSpPr>
        <p:spPr>
          <a:xfrm flipV="1">
            <a:off x="2915816" y="4653136"/>
            <a:ext cx="1872208" cy="161931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Левая фигурная скобка 10"/>
          <p:cNvSpPr/>
          <p:nvPr/>
        </p:nvSpPr>
        <p:spPr>
          <a:xfrm>
            <a:off x="4427984" y="404664"/>
            <a:ext cx="261743" cy="230425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 стрелкой 12"/>
          <p:cNvCxnSpPr/>
          <p:nvPr/>
        </p:nvCxnSpPr>
        <p:spPr>
          <a:xfrm flipV="1">
            <a:off x="3203848" y="2060848"/>
            <a:ext cx="1224136" cy="14401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91053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16832"/>
            <a:ext cx="8826003" cy="378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19335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Первый этап формирования читательской грамотности на уроках «Истории» и «Обществознания»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Цель:</a:t>
            </a:r>
            <a:r>
              <a:rPr lang="ru-RU" dirty="0" smtClean="0"/>
              <a:t> проверка понимания содержания  текста. Осмысление небольшого отрывка текста и отбор информации из этого отрывка по заданным критериям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9768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332656"/>
            <a:ext cx="8435280" cy="57935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Ч</a:t>
            </a:r>
            <a:r>
              <a:rPr lang="ru-RU" sz="2400" dirty="0" smtClean="0"/>
              <a:t>итательские действия – те задачи и способы их решения, которые использует читатель для того, чтобы проложить собственный путь по тексту и между текстами.</a:t>
            </a:r>
          </a:p>
          <a:p>
            <a:pPr marL="0" indent="0">
              <a:buNone/>
            </a:pPr>
            <a:r>
              <a:rPr lang="ru-RU" b="1" dirty="0" smtClean="0"/>
              <a:t>Читательские действия</a:t>
            </a:r>
            <a:r>
              <a:rPr lang="ru-RU" dirty="0" smtClean="0"/>
              <a:t>, связанные с </a:t>
            </a:r>
            <a:r>
              <a:rPr lang="ru-RU" b="1" dirty="0" smtClean="0">
                <a:solidFill>
                  <a:srgbClr val="FF0000"/>
                </a:solidFill>
              </a:rPr>
              <a:t>нахождением и извлечением </a:t>
            </a:r>
            <a:r>
              <a:rPr lang="ru-RU" dirty="0" smtClean="0"/>
              <a:t>информации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из текста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17991" y="3058724"/>
            <a:ext cx="5378412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9260" y="5157192"/>
            <a:ext cx="5857052" cy="1650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366886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idx="4294967295"/>
          </p:nvPr>
        </p:nvSpPr>
        <p:spPr>
          <a:xfrm>
            <a:off x="323528" y="476672"/>
            <a:ext cx="8136904" cy="63976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 smtClean="0"/>
              <a:t>Для их  выполнения необходим </a:t>
            </a:r>
            <a:r>
              <a:rPr lang="ru-RU" sz="2800" b="1" dirty="0" smtClean="0"/>
              <a:t>содержательный анализ текста</a:t>
            </a:r>
            <a:r>
              <a:rPr lang="ru-RU" sz="2800" dirty="0" smtClean="0"/>
              <a:t>, т.к. оба задания предполагают отбор информации по заданным смысловым критериям.</a:t>
            </a:r>
            <a:endParaRPr lang="ru-RU" sz="2800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999253"/>
            <a:ext cx="8229600" cy="3727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251520" y="5975360"/>
            <a:ext cx="8208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обучающийся работает исключительно с текстом документа, без привлечения дополнительной информации или имеющегося запаса знаний.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28282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23528" y="620688"/>
            <a:ext cx="8363272" cy="5505475"/>
          </a:xfrm>
        </p:spPr>
        <p:txBody>
          <a:bodyPr>
            <a:normAutofit fontScale="70000" lnSpcReduction="20000"/>
          </a:bodyPr>
          <a:lstStyle/>
          <a:p>
            <a:r>
              <a:rPr lang="ru-RU" sz="4000" dirty="0"/>
              <a:t>Что, по мысли автора, выделяет революцию из других социальных движений? </a:t>
            </a:r>
            <a:r>
              <a:rPr lang="ru-RU" sz="4000" b="1" dirty="0"/>
              <a:t>Укажите три отличия.</a:t>
            </a:r>
          </a:p>
          <a:p>
            <a:pPr marL="0" indent="0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… </a:t>
            </a:r>
            <a:r>
              <a:rPr lang="ru-RU" dirty="0"/>
              <a:t> </a:t>
            </a:r>
            <a:r>
              <a:rPr lang="ru-RU" dirty="0" smtClean="0"/>
              <a:t>Результаты </a:t>
            </a:r>
            <a:r>
              <a:rPr lang="ru-RU" dirty="0"/>
              <a:t>революции представляются многосторонними. </a:t>
            </a:r>
            <a:r>
              <a:rPr lang="ru-RU" b="1" dirty="0"/>
              <a:t>Во-первых,</a:t>
            </a:r>
            <a:r>
              <a:rPr lang="ru-RU" dirty="0"/>
              <a:t> это насильственное изменение существующего политического режима... </a:t>
            </a:r>
            <a:r>
              <a:rPr lang="ru-RU" b="1" dirty="0"/>
              <a:t>Во-вторых, </a:t>
            </a:r>
            <a:r>
              <a:rPr lang="ru-RU" dirty="0"/>
              <a:t>замена неспособной правящей элиты или правящего класса другими.</a:t>
            </a:r>
          </a:p>
          <a:p>
            <a:pPr marL="0" indent="0">
              <a:buNone/>
            </a:pPr>
            <a:r>
              <a:rPr lang="ru-RU" b="1" dirty="0" smtClean="0"/>
              <a:t>В-третьих</a:t>
            </a:r>
            <a:r>
              <a:rPr lang="ru-RU" b="1" dirty="0"/>
              <a:t>,</a:t>
            </a:r>
            <a:r>
              <a:rPr lang="ru-RU" dirty="0"/>
              <a:t> далеко идущие изменения во всех институциональных сферах, в первую очередь в экономике и классовых отношениях, — изменения, которые направлены на модернизацию большинства аспектов социальной жизни, на экономическое развитие и индустриализацию, централизацию и расширение круга участвующих в политическом процессе. В-четвертых, радикальный разрыв с прошлым... Считаю, в-пятых, что революции осуществляют не только институциональные и организационные преобразования, но и вносят изменения в нравственность и воспитание</a:t>
            </a:r>
            <a:r>
              <a:rPr lang="ru-RU" dirty="0" smtClean="0"/>
              <a:t>.                                               </a:t>
            </a:r>
          </a:p>
          <a:p>
            <a:pPr marL="0" indent="0" algn="r">
              <a:buNone/>
            </a:pPr>
            <a:r>
              <a:rPr lang="ru-RU" dirty="0"/>
              <a:t>(</a:t>
            </a:r>
            <a:r>
              <a:rPr lang="ru-RU" dirty="0" smtClean="0"/>
              <a:t>Ш. </a:t>
            </a:r>
            <a:r>
              <a:rPr lang="ru-RU" dirty="0" err="1" smtClean="0"/>
              <a:t>Эйзенштадт</a:t>
            </a:r>
            <a:r>
              <a:rPr lang="ru-RU" dirty="0"/>
              <a:t>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7741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Второй этап формирования читательской грамотности на уроках «Истории» и «Обществознания»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755576" y="3886200"/>
            <a:ext cx="7776864" cy="1752600"/>
          </a:xfrm>
        </p:spPr>
        <p:txBody>
          <a:bodyPr>
            <a:normAutofit fontScale="925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Цель: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отбор информации в документе и достаточно сложные логиче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кие операции </a:t>
            </a:r>
          </a:p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 ней, например </a:t>
            </a:r>
            <a:r>
              <a:rPr lang="ru-RU" sz="35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обобщение или сравнение </a:t>
            </a:r>
            <a:endParaRPr lang="ru-RU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5304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8122669" cy="6312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52294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436" y="1255986"/>
            <a:ext cx="8258175" cy="316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332656"/>
            <a:ext cx="80648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Оба задания могут быть выполнены только на основе использования знаний по истории. Объяснить смысл названия традиции без использования знаний по истории невозможно. </a:t>
            </a:r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358368"/>
            <a:ext cx="3779515" cy="2389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059832" y="5667113"/>
            <a:ext cx="19153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Обществознание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14484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3737" y="3328620"/>
            <a:ext cx="4745898" cy="2923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262" y="260648"/>
            <a:ext cx="4028573" cy="4529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262" y="4790554"/>
            <a:ext cx="4125475" cy="1692647"/>
          </a:xfrm>
        </p:spPr>
        <p:txBody>
          <a:bodyPr>
            <a:normAutofit fontScale="90000"/>
          </a:bodyPr>
          <a:lstStyle/>
          <a:p>
            <a:r>
              <a:rPr lang="ru-RU" dirty="0"/>
              <a:t>Р</a:t>
            </a:r>
            <a:r>
              <a:rPr lang="ru-RU" dirty="0" smtClean="0"/>
              <a:t>абота с </a:t>
            </a:r>
            <a:r>
              <a:rPr lang="ru-RU" dirty="0" err="1" smtClean="0"/>
              <a:t>несплошными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dirty="0" smtClean="0"/>
              <a:t>текстами</a:t>
            </a:r>
            <a:endParaRPr lang="ru-RU" dirty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1884" y="548680"/>
            <a:ext cx="4569604" cy="2338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599327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</TotalTime>
  <Words>392</Words>
  <Application>Microsoft Office PowerPoint</Application>
  <PresentationFormat>Экран (4:3)</PresentationFormat>
  <Paragraphs>41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«Методы и приёмы формирования читательской грамотности на уроках истории и обществознания»</vt:lpstr>
      <vt:lpstr>Первый этап формирования читательской грамотности на уроках «Истории» и «Обществознания»  </vt:lpstr>
      <vt:lpstr>Презентация PowerPoint</vt:lpstr>
      <vt:lpstr>Презентация PowerPoint</vt:lpstr>
      <vt:lpstr>Презентация PowerPoint</vt:lpstr>
      <vt:lpstr>Второй этап формирования читательской грамотности на уроках «Истории» и «Обществознания»  </vt:lpstr>
      <vt:lpstr>Презентация PowerPoint</vt:lpstr>
      <vt:lpstr>Презентация PowerPoint</vt:lpstr>
      <vt:lpstr>Работа с несплошными  текстами</vt:lpstr>
      <vt:lpstr>Презентация PowerPoint</vt:lpstr>
      <vt:lpstr>Статистическая таблица </vt:lpstr>
      <vt:lpstr>Презентация PowerPoint</vt:lpstr>
      <vt:lpstr>Презентация PowerPoint</vt:lpstr>
      <vt:lpstr>Презентация PowerPoint</vt:lpstr>
      <vt:lpstr>Работа с логической схемой </vt:lpstr>
      <vt:lpstr>Иллюстрация + текст 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«Методы и приёмы формирования читательской грамотности на уроках истории и обществознания»</dc:title>
  <dc:creator>Пользователь</dc:creator>
  <cp:lastModifiedBy>Пользователь</cp:lastModifiedBy>
  <cp:revision>13</cp:revision>
  <dcterms:created xsi:type="dcterms:W3CDTF">2022-01-22T05:37:30Z</dcterms:created>
  <dcterms:modified xsi:type="dcterms:W3CDTF">2022-01-22T10:08:59Z</dcterms:modified>
</cp:coreProperties>
</file>